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3" r:id="rId7"/>
    <p:sldId id="262"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48B8E-6D96-4CC8-9DFE-89D92F54FBA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0318716-AA83-4401-9E11-E198843106AA}">
      <dgm:prSet phldrT="[Text]" phldr="1"/>
      <dgm:spPr/>
      <dgm:t>
        <a:bodyPr/>
        <a:lstStyle/>
        <a:p>
          <a:endParaRPr lang="en-US" dirty="0"/>
        </a:p>
      </dgm:t>
    </dgm:pt>
    <dgm:pt modelId="{6D032D08-C392-417A-9CB7-8CCDDF491A03}" type="parTrans" cxnId="{CC8B646C-3C24-40F7-AACA-E24286E013A4}">
      <dgm:prSet/>
      <dgm:spPr/>
      <dgm:t>
        <a:bodyPr/>
        <a:lstStyle/>
        <a:p>
          <a:endParaRPr lang="en-US"/>
        </a:p>
      </dgm:t>
    </dgm:pt>
    <dgm:pt modelId="{A22EB958-F09C-4E9C-B986-C7FC115DCED7}" type="sibTrans" cxnId="{CC8B646C-3C24-40F7-AACA-E24286E013A4}">
      <dgm:prSet/>
      <dgm:spPr/>
      <dgm:t>
        <a:bodyPr/>
        <a:lstStyle/>
        <a:p>
          <a:endParaRPr lang="en-US"/>
        </a:p>
      </dgm:t>
    </dgm:pt>
    <dgm:pt modelId="{FB22B989-2430-4810-8FD0-6F7FED905CDE}">
      <dgm:prSet phldrT="[Text]"/>
      <dgm:spPr/>
      <dgm:t>
        <a:bodyPr/>
        <a:lstStyle/>
        <a:p>
          <a:r>
            <a:rPr lang="en-US" dirty="0" smtClean="0"/>
            <a:t>Improved sanitation</a:t>
          </a:r>
          <a:endParaRPr lang="en-US" dirty="0"/>
        </a:p>
      </dgm:t>
    </dgm:pt>
    <dgm:pt modelId="{7001B57D-2935-4875-B849-D8F53C37E3C8}" type="parTrans" cxnId="{11BA9973-A1F3-4A8C-A93A-F36CED439821}">
      <dgm:prSet/>
      <dgm:spPr/>
      <dgm:t>
        <a:bodyPr/>
        <a:lstStyle/>
        <a:p>
          <a:endParaRPr lang="en-US"/>
        </a:p>
      </dgm:t>
    </dgm:pt>
    <dgm:pt modelId="{C1EF691B-981D-4B01-8F33-A647E8188CB1}" type="sibTrans" cxnId="{11BA9973-A1F3-4A8C-A93A-F36CED439821}">
      <dgm:prSet/>
      <dgm:spPr/>
      <dgm:t>
        <a:bodyPr/>
        <a:lstStyle/>
        <a:p>
          <a:endParaRPr lang="en-US"/>
        </a:p>
      </dgm:t>
    </dgm:pt>
    <dgm:pt modelId="{93B6706B-0E25-4D0E-BBD6-49C9726B3E0E}">
      <dgm:prSet phldrT="[Text]" phldr="1"/>
      <dgm:spPr/>
      <dgm:t>
        <a:bodyPr/>
        <a:lstStyle/>
        <a:p>
          <a:endParaRPr lang="en-US" dirty="0"/>
        </a:p>
      </dgm:t>
    </dgm:pt>
    <dgm:pt modelId="{DE005209-06D0-43D2-91A5-B778D0CBE158}" type="parTrans" cxnId="{61405736-BC96-4FA1-AD70-BBA360A53DF4}">
      <dgm:prSet/>
      <dgm:spPr/>
      <dgm:t>
        <a:bodyPr/>
        <a:lstStyle/>
        <a:p>
          <a:endParaRPr lang="en-US"/>
        </a:p>
      </dgm:t>
    </dgm:pt>
    <dgm:pt modelId="{0B354B0E-5C74-4EBA-AA62-93AD41216168}" type="sibTrans" cxnId="{61405736-BC96-4FA1-AD70-BBA360A53DF4}">
      <dgm:prSet/>
      <dgm:spPr/>
      <dgm:t>
        <a:bodyPr/>
        <a:lstStyle/>
        <a:p>
          <a:endParaRPr lang="en-US"/>
        </a:p>
      </dgm:t>
    </dgm:pt>
    <dgm:pt modelId="{54952D79-EE88-4C34-9F99-701A42D89703}">
      <dgm:prSet phldrT="[Text]"/>
      <dgm:spPr/>
      <dgm:t>
        <a:bodyPr/>
        <a:lstStyle/>
        <a:p>
          <a:r>
            <a:rPr lang="en-US" dirty="0" smtClean="0"/>
            <a:t>Basic medicine</a:t>
          </a:r>
          <a:endParaRPr lang="en-US" dirty="0"/>
        </a:p>
      </dgm:t>
    </dgm:pt>
    <dgm:pt modelId="{7CFF03F4-5378-4159-9144-89A6D08728BF}" type="parTrans" cxnId="{487FF9E3-BF48-483F-BCD8-117FCDC86CEC}">
      <dgm:prSet/>
      <dgm:spPr/>
      <dgm:t>
        <a:bodyPr/>
        <a:lstStyle/>
        <a:p>
          <a:endParaRPr lang="en-US"/>
        </a:p>
      </dgm:t>
    </dgm:pt>
    <dgm:pt modelId="{E82BE83A-E03A-488A-9156-C23D4DB689D6}" type="sibTrans" cxnId="{487FF9E3-BF48-483F-BCD8-117FCDC86CEC}">
      <dgm:prSet/>
      <dgm:spPr/>
      <dgm:t>
        <a:bodyPr/>
        <a:lstStyle/>
        <a:p>
          <a:endParaRPr lang="en-US"/>
        </a:p>
      </dgm:t>
    </dgm:pt>
    <dgm:pt modelId="{B92811CD-3952-4921-878B-3E03D2558B46}" type="pres">
      <dgm:prSet presAssocID="{AB148B8E-6D96-4CC8-9DFE-89D92F54FBA0}" presName="linearFlow" presStyleCnt="0">
        <dgm:presLayoutVars>
          <dgm:dir/>
          <dgm:animLvl val="lvl"/>
          <dgm:resizeHandles val="exact"/>
        </dgm:presLayoutVars>
      </dgm:prSet>
      <dgm:spPr/>
    </dgm:pt>
    <dgm:pt modelId="{1A691CBB-6287-465B-87F2-790BD625FB37}" type="pres">
      <dgm:prSet presAssocID="{50318716-AA83-4401-9E11-E198843106AA}" presName="composite" presStyleCnt="0"/>
      <dgm:spPr/>
    </dgm:pt>
    <dgm:pt modelId="{F06D684B-BE3E-492E-9917-64BC8A20E1B3}" type="pres">
      <dgm:prSet presAssocID="{50318716-AA83-4401-9E11-E198843106AA}" presName="parentText" presStyleLbl="alignNode1" presStyleIdx="0" presStyleCnt="2">
        <dgm:presLayoutVars>
          <dgm:chMax val="1"/>
          <dgm:bulletEnabled val="1"/>
        </dgm:presLayoutVars>
      </dgm:prSet>
      <dgm:spPr/>
    </dgm:pt>
    <dgm:pt modelId="{D6689335-009A-4BEC-818E-B82570A7E2AB}" type="pres">
      <dgm:prSet presAssocID="{50318716-AA83-4401-9E11-E198843106AA}" presName="descendantText" presStyleLbl="alignAcc1" presStyleIdx="0" presStyleCnt="2">
        <dgm:presLayoutVars>
          <dgm:bulletEnabled val="1"/>
        </dgm:presLayoutVars>
      </dgm:prSet>
      <dgm:spPr/>
      <dgm:t>
        <a:bodyPr/>
        <a:lstStyle/>
        <a:p>
          <a:endParaRPr lang="en-US"/>
        </a:p>
      </dgm:t>
    </dgm:pt>
    <dgm:pt modelId="{8A6EB7E7-89F4-4D53-8887-D9EC95E7D751}" type="pres">
      <dgm:prSet presAssocID="{A22EB958-F09C-4E9C-B986-C7FC115DCED7}" presName="sp" presStyleCnt="0"/>
      <dgm:spPr/>
    </dgm:pt>
    <dgm:pt modelId="{1652D272-CBD1-469F-910A-8B46EA142565}" type="pres">
      <dgm:prSet presAssocID="{93B6706B-0E25-4D0E-BBD6-49C9726B3E0E}" presName="composite" presStyleCnt="0"/>
      <dgm:spPr/>
    </dgm:pt>
    <dgm:pt modelId="{15AA5E5B-CA64-4D86-AF6D-B5BBBD78E9CC}" type="pres">
      <dgm:prSet presAssocID="{93B6706B-0E25-4D0E-BBD6-49C9726B3E0E}" presName="parentText" presStyleLbl="alignNode1" presStyleIdx="1" presStyleCnt="2">
        <dgm:presLayoutVars>
          <dgm:chMax val="1"/>
          <dgm:bulletEnabled val="1"/>
        </dgm:presLayoutVars>
      </dgm:prSet>
      <dgm:spPr/>
    </dgm:pt>
    <dgm:pt modelId="{A6E265B4-06D1-4D70-A04B-25D1A0D38D83}" type="pres">
      <dgm:prSet presAssocID="{93B6706B-0E25-4D0E-BBD6-49C9726B3E0E}" presName="descendantText" presStyleLbl="alignAcc1" presStyleIdx="1" presStyleCnt="2" custScaleY="99000">
        <dgm:presLayoutVars>
          <dgm:bulletEnabled val="1"/>
        </dgm:presLayoutVars>
      </dgm:prSet>
      <dgm:spPr/>
      <dgm:t>
        <a:bodyPr/>
        <a:lstStyle/>
        <a:p>
          <a:endParaRPr lang="en-US"/>
        </a:p>
      </dgm:t>
    </dgm:pt>
  </dgm:ptLst>
  <dgm:cxnLst>
    <dgm:cxn modelId="{E2F949A3-08E2-46BB-8742-4B2872EC0E39}" type="presOf" srcId="{54952D79-EE88-4C34-9F99-701A42D89703}" destId="{A6E265B4-06D1-4D70-A04B-25D1A0D38D83}" srcOrd="0" destOrd="0" presId="urn:microsoft.com/office/officeart/2005/8/layout/chevron2"/>
    <dgm:cxn modelId="{76DF9618-0DA4-4F85-A902-8D827CC02B5A}" type="presOf" srcId="{50318716-AA83-4401-9E11-E198843106AA}" destId="{F06D684B-BE3E-492E-9917-64BC8A20E1B3}" srcOrd="0" destOrd="0" presId="urn:microsoft.com/office/officeart/2005/8/layout/chevron2"/>
    <dgm:cxn modelId="{F36A93DC-67DE-4DBB-AC8E-C80647E32549}" type="presOf" srcId="{AB148B8E-6D96-4CC8-9DFE-89D92F54FBA0}" destId="{B92811CD-3952-4921-878B-3E03D2558B46}" srcOrd="0" destOrd="0" presId="urn:microsoft.com/office/officeart/2005/8/layout/chevron2"/>
    <dgm:cxn modelId="{3AD450FE-9A0E-4E64-B648-42DD065C16FC}" type="presOf" srcId="{93B6706B-0E25-4D0E-BBD6-49C9726B3E0E}" destId="{15AA5E5B-CA64-4D86-AF6D-B5BBBD78E9CC}" srcOrd="0" destOrd="0" presId="urn:microsoft.com/office/officeart/2005/8/layout/chevron2"/>
    <dgm:cxn modelId="{487FF9E3-BF48-483F-BCD8-117FCDC86CEC}" srcId="{93B6706B-0E25-4D0E-BBD6-49C9726B3E0E}" destId="{54952D79-EE88-4C34-9F99-701A42D89703}" srcOrd="0" destOrd="0" parTransId="{7CFF03F4-5378-4159-9144-89A6D08728BF}" sibTransId="{E82BE83A-E03A-488A-9156-C23D4DB689D6}"/>
    <dgm:cxn modelId="{61405736-BC96-4FA1-AD70-BBA360A53DF4}" srcId="{AB148B8E-6D96-4CC8-9DFE-89D92F54FBA0}" destId="{93B6706B-0E25-4D0E-BBD6-49C9726B3E0E}" srcOrd="1" destOrd="0" parTransId="{DE005209-06D0-43D2-91A5-B778D0CBE158}" sibTransId="{0B354B0E-5C74-4EBA-AA62-93AD41216168}"/>
    <dgm:cxn modelId="{CC8B646C-3C24-40F7-AACA-E24286E013A4}" srcId="{AB148B8E-6D96-4CC8-9DFE-89D92F54FBA0}" destId="{50318716-AA83-4401-9E11-E198843106AA}" srcOrd="0" destOrd="0" parTransId="{6D032D08-C392-417A-9CB7-8CCDDF491A03}" sibTransId="{A22EB958-F09C-4E9C-B986-C7FC115DCED7}"/>
    <dgm:cxn modelId="{11BA9973-A1F3-4A8C-A93A-F36CED439821}" srcId="{50318716-AA83-4401-9E11-E198843106AA}" destId="{FB22B989-2430-4810-8FD0-6F7FED905CDE}" srcOrd="0" destOrd="0" parTransId="{7001B57D-2935-4875-B849-D8F53C37E3C8}" sibTransId="{C1EF691B-981D-4B01-8F33-A647E8188CB1}"/>
    <dgm:cxn modelId="{B90D92F0-6FB1-40A7-A594-C9C240C4AEA2}" type="presOf" srcId="{FB22B989-2430-4810-8FD0-6F7FED905CDE}" destId="{D6689335-009A-4BEC-818E-B82570A7E2AB}" srcOrd="0" destOrd="0" presId="urn:microsoft.com/office/officeart/2005/8/layout/chevron2"/>
    <dgm:cxn modelId="{F8E4C2D3-830B-45DA-B650-1A95F9609A25}" type="presParOf" srcId="{B92811CD-3952-4921-878B-3E03D2558B46}" destId="{1A691CBB-6287-465B-87F2-790BD625FB37}" srcOrd="0" destOrd="0" presId="urn:microsoft.com/office/officeart/2005/8/layout/chevron2"/>
    <dgm:cxn modelId="{D4F0EAE6-8950-4F34-99EE-927788729C17}" type="presParOf" srcId="{1A691CBB-6287-465B-87F2-790BD625FB37}" destId="{F06D684B-BE3E-492E-9917-64BC8A20E1B3}" srcOrd="0" destOrd="0" presId="urn:microsoft.com/office/officeart/2005/8/layout/chevron2"/>
    <dgm:cxn modelId="{7C059382-097A-4061-B326-53E413AFDF00}" type="presParOf" srcId="{1A691CBB-6287-465B-87F2-790BD625FB37}" destId="{D6689335-009A-4BEC-818E-B82570A7E2AB}" srcOrd="1" destOrd="0" presId="urn:microsoft.com/office/officeart/2005/8/layout/chevron2"/>
    <dgm:cxn modelId="{72DC4B01-35C6-47AD-B60A-1E2B8D9BE05E}" type="presParOf" srcId="{B92811CD-3952-4921-878B-3E03D2558B46}" destId="{8A6EB7E7-89F4-4D53-8887-D9EC95E7D751}" srcOrd="1" destOrd="0" presId="urn:microsoft.com/office/officeart/2005/8/layout/chevron2"/>
    <dgm:cxn modelId="{70234088-8C78-463A-A7D1-C481BAE2D5EE}" type="presParOf" srcId="{B92811CD-3952-4921-878B-3E03D2558B46}" destId="{1652D272-CBD1-469F-910A-8B46EA142565}" srcOrd="2" destOrd="0" presId="urn:microsoft.com/office/officeart/2005/8/layout/chevron2"/>
    <dgm:cxn modelId="{6D6F392A-35C6-426A-B786-B168EF166DCF}" type="presParOf" srcId="{1652D272-CBD1-469F-910A-8B46EA142565}" destId="{15AA5E5B-CA64-4D86-AF6D-B5BBBD78E9CC}" srcOrd="0" destOrd="0" presId="urn:microsoft.com/office/officeart/2005/8/layout/chevron2"/>
    <dgm:cxn modelId="{3DEDFBD7-7672-4CBC-ADD4-092C6C47B9E3}" type="presParOf" srcId="{1652D272-CBD1-469F-910A-8B46EA142565}" destId="{A6E265B4-06D1-4D70-A04B-25D1A0D38D8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D684B-BE3E-492E-9917-64BC8A20E1B3}">
      <dsp:nvSpPr>
        <dsp:cNvPr id="0" name=""/>
        <dsp:cNvSpPr/>
      </dsp:nvSpPr>
      <dsp:spPr>
        <a:xfrm rot="5400000">
          <a:off x="-167083" y="168682"/>
          <a:ext cx="1113889" cy="77972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391459"/>
        <a:ext cx="779722" cy="334167"/>
      </dsp:txXfrm>
    </dsp:sp>
    <dsp:sp modelId="{D6689335-009A-4BEC-818E-B82570A7E2AB}">
      <dsp:nvSpPr>
        <dsp:cNvPr id="0" name=""/>
        <dsp:cNvSpPr/>
      </dsp:nvSpPr>
      <dsp:spPr>
        <a:xfrm rot="5400000">
          <a:off x="2024577" y="-1243256"/>
          <a:ext cx="724027" cy="321373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Improved sanitation</a:t>
          </a:r>
          <a:endParaRPr lang="en-US" sz="2700" kern="1200" dirty="0"/>
        </a:p>
      </dsp:txBody>
      <dsp:txXfrm rot="-5400000">
        <a:off x="779722" y="36943"/>
        <a:ext cx="3178394" cy="653339"/>
      </dsp:txXfrm>
    </dsp:sp>
    <dsp:sp modelId="{15AA5E5B-CA64-4D86-AF6D-B5BBBD78E9CC}">
      <dsp:nvSpPr>
        <dsp:cNvPr id="0" name=""/>
        <dsp:cNvSpPr/>
      </dsp:nvSpPr>
      <dsp:spPr>
        <a:xfrm rot="5400000">
          <a:off x="-167083" y="971835"/>
          <a:ext cx="1113889" cy="77972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1194612"/>
        <a:ext cx="779722" cy="334167"/>
      </dsp:txXfrm>
    </dsp:sp>
    <dsp:sp modelId="{A6E265B4-06D1-4D70-A04B-25D1A0D38D83}">
      <dsp:nvSpPr>
        <dsp:cNvPr id="0" name=""/>
        <dsp:cNvSpPr/>
      </dsp:nvSpPr>
      <dsp:spPr>
        <a:xfrm rot="5400000">
          <a:off x="2028197" y="-440103"/>
          <a:ext cx="716787" cy="321373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Basic medicine</a:t>
          </a:r>
          <a:endParaRPr lang="en-US" sz="2700" kern="1200" dirty="0"/>
        </a:p>
      </dsp:txBody>
      <dsp:txXfrm rot="-5400000">
        <a:off x="779722" y="843363"/>
        <a:ext cx="3178747" cy="6468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786466"/>
          </a:xfrm>
        </p:spPr>
        <p:txBody>
          <a:bodyPr>
            <a:prstTxWarp prst="textFadeRight">
              <a:avLst/>
            </a:prstTxWarp>
            <a:scene3d>
              <a:camera prst="isometricOffAxis1Right"/>
              <a:lightRig rig="threePt" dir="t"/>
            </a:scene3d>
          </a:bodyPr>
          <a:lstStyle/>
          <a:p>
            <a:r>
              <a:rPr lang="en-US" b="1" dirty="0" smtClean="0">
                <a:ln w="3175" cmpd="sng">
                  <a:solidFill>
                    <a:schemeClr val="bg2">
                      <a:lumMod val="50000"/>
                    </a:schemeClr>
                  </a:solidFill>
                </a:ln>
                <a:effectLst>
                  <a:outerShdw blurRad="60007" dist="200025" dir="15000000" sy="30000" kx="-1800000" algn="bl" rotWithShape="0">
                    <a:prstClr val="black">
                      <a:alpha val="32000"/>
                    </a:prstClr>
                  </a:outerShdw>
                </a:effectLst>
              </a:rPr>
              <a:t>Extending the     Human Lifespan</a:t>
            </a:r>
            <a:endParaRPr lang="en-US" b="1" dirty="0">
              <a:ln w="3175" cmpd="sng">
                <a:solidFill>
                  <a:schemeClr val="bg2">
                    <a:lumMod val="50000"/>
                  </a:schemeClr>
                </a:solidFill>
              </a:ln>
              <a:effectLst>
                <a:outerShdw blurRad="60007" dist="200025" dir="15000000" sy="30000" kx="-1800000" algn="bl" rotWithShape="0">
                  <a:prstClr val="black">
                    <a:alpha val="32000"/>
                  </a:prstClr>
                </a:outerShdw>
              </a:effectLst>
            </a:endParaRPr>
          </a:p>
        </p:txBody>
      </p:sp>
      <p:sp>
        <p:nvSpPr>
          <p:cNvPr id="3" name="Subtitle 2"/>
          <p:cNvSpPr>
            <a:spLocks noGrp="1"/>
          </p:cNvSpPr>
          <p:nvPr>
            <p:ph type="subTitle" idx="1"/>
          </p:nvPr>
        </p:nvSpPr>
        <p:spPr>
          <a:xfrm>
            <a:off x="2692398" y="4102100"/>
            <a:ext cx="6815669" cy="876298"/>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n-US" sz="1800" dirty="0"/>
              <a:t>Science 110 </a:t>
            </a:r>
            <a:endParaRPr lang="en-US" sz="1800" dirty="0" smtClean="0"/>
          </a:p>
          <a:p>
            <a:r>
              <a:rPr lang="en-US" b="1" dirty="0" smtClean="0"/>
              <a:t>by Svetlana Dezhurova, Mar Sarmiento, Christian Anthony, Billy Dacanay </a:t>
            </a:r>
          </a:p>
          <a:p>
            <a:r>
              <a:rPr lang="en-US" sz="1600" dirty="0" smtClean="0"/>
              <a:t>11 May 2016</a:t>
            </a:r>
            <a:endParaRPr lang="en-US" sz="1600" dirty="0"/>
          </a:p>
        </p:txBody>
      </p:sp>
    </p:spTree>
    <p:extLst>
      <p:ext uri="{BB962C8B-B14F-4D97-AF65-F5344CB8AC3E}">
        <p14:creationId xmlns:p14="http://schemas.microsoft.com/office/powerpoint/2010/main" val="326440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AGAINST</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87890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AGAINST</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7663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0" y="965200"/>
            <a:ext cx="7226300" cy="4817533"/>
          </a:xfrm>
          <a:prstGeom prst="rect">
            <a:avLst/>
          </a:prstGeom>
        </p:spPr>
      </p:pic>
      <p:sp>
        <p:nvSpPr>
          <p:cNvPr id="3" name="Rectangle 2"/>
          <p:cNvSpPr/>
          <p:nvPr/>
        </p:nvSpPr>
        <p:spPr>
          <a:xfrm>
            <a:off x="1059943" y="965200"/>
            <a:ext cx="2140457" cy="2431435"/>
          </a:xfrm>
          <a:prstGeom prst="rect">
            <a:avLst/>
          </a:prstGeom>
        </p:spPr>
        <p:txBody>
          <a:bodyPr wrap="square">
            <a:spAutoFit/>
          </a:bodyPr>
          <a:lstStyle/>
          <a:p>
            <a:r>
              <a:rPr lang="en-US" sz="2800" dirty="0" smtClean="0"/>
              <a:t>A </a:t>
            </a:r>
            <a:r>
              <a:rPr lang="en-US" sz="2800" dirty="0"/>
              <a:t>centenarian riding his bike in Long Beach, California </a:t>
            </a:r>
            <a:r>
              <a:rPr lang="en-US" sz="1200" dirty="0"/>
              <a:t>(Reuters).</a:t>
            </a:r>
          </a:p>
        </p:txBody>
      </p:sp>
    </p:spTree>
    <p:extLst>
      <p:ext uri="{BB962C8B-B14F-4D97-AF65-F5344CB8AC3E}">
        <p14:creationId xmlns:p14="http://schemas.microsoft.com/office/powerpoint/2010/main" val="319432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American now lives 30 years longer</a:t>
            </a:r>
            <a:endParaRPr lang="en-US" dirty="0"/>
          </a:p>
        </p:txBody>
      </p:sp>
      <p:sp>
        <p:nvSpPr>
          <p:cNvPr id="3" name="Content Placeholder 2"/>
          <p:cNvSpPr>
            <a:spLocks noGrp="1"/>
          </p:cNvSpPr>
          <p:nvPr>
            <p:ph idx="1"/>
          </p:nvPr>
        </p:nvSpPr>
        <p:spPr>
          <a:xfrm>
            <a:off x="1295402" y="2556932"/>
            <a:ext cx="9601196" cy="3318936"/>
          </a:xfrm>
        </p:spPr>
        <p:txBody>
          <a:bodyPr anchor="ctr">
            <a:normAutofit lnSpcReduction="10000"/>
          </a:bodyPr>
          <a:lstStyle/>
          <a:p>
            <a:endParaRPr lang="en-US" dirty="0" smtClean="0"/>
          </a:p>
          <a:p>
            <a:r>
              <a:rPr lang="en-US" b="1" dirty="0" smtClean="0"/>
              <a:t>1900’s – just over 49 years </a:t>
            </a:r>
          </a:p>
          <a:p>
            <a:endParaRPr lang="en-US" dirty="0" smtClean="0"/>
          </a:p>
          <a:p>
            <a:endParaRPr lang="en-US" dirty="0"/>
          </a:p>
          <a:p>
            <a:endParaRPr lang="en-US" dirty="0" smtClean="0"/>
          </a:p>
          <a:p>
            <a:endParaRPr lang="en-US" dirty="0" smtClean="0"/>
          </a:p>
          <a:p>
            <a:r>
              <a:rPr lang="en-US" b="1" dirty="0" smtClean="0"/>
              <a:t>2010 – 78.5 years</a:t>
            </a:r>
            <a:endParaRPr lang="en-US" b="1" dirty="0"/>
          </a:p>
        </p:txBody>
      </p:sp>
      <p:graphicFrame>
        <p:nvGraphicFramePr>
          <p:cNvPr id="6" name="Diagram 5"/>
          <p:cNvGraphicFramePr/>
          <p:nvPr>
            <p:extLst>
              <p:ext uri="{D42A27DB-BD31-4B8C-83A1-F6EECF244321}">
                <p14:modId xmlns:p14="http://schemas.microsoft.com/office/powerpoint/2010/main" val="1450514057"/>
              </p:ext>
            </p:extLst>
          </p:nvPr>
        </p:nvGraphicFramePr>
        <p:xfrm>
          <a:off x="1658038" y="3479214"/>
          <a:ext cx="3993461" cy="192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547829" y="3477736"/>
            <a:ext cx="5319341" cy="1754326"/>
          </a:xfrm>
          <a:prstGeom prst="rect">
            <a:avLst/>
          </a:prstGeom>
        </p:spPr>
        <p:txBody>
          <a:bodyPr wrap="square">
            <a:spAutoFit/>
          </a:bodyPr>
          <a:lstStyle/>
          <a:p>
            <a:pPr marL="285750" indent="-285750">
              <a:buFont typeface="Arial" panose="020B0604020202020204" pitchFamily="34" charset="0"/>
              <a:buChar char="•"/>
            </a:pPr>
            <a:r>
              <a:rPr lang="en-US" dirty="0" smtClean="0"/>
              <a:t>Vaccines</a:t>
            </a:r>
          </a:p>
          <a:p>
            <a:pPr marL="285750" indent="-285750">
              <a:buFont typeface="Arial" panose="020B0604020202020204" pitchFamily="34" charset="0"/>
              <a:buChar char="•"/>
            </a:pPr>
            <a:r>
              <a:rPr lang="en-US" dirty="0" smtClean="0"/>
              <a:t>Surgical </a:t>
            </a:r>
            <a:r>
              <a:rPr lang="en-US" dirty="0"/>
              <a:t>hygiene </a:t>
            </a:r>
            <a:endParaRPr lang="en-US" dirty="0" smtClean="0"/>
          </a:p>
          <a:p>
            <a:pPr marL="285750" indent="-285750">
              <a:buFont typeface="Arial" panose="020B0604020202020204" pitchFamily="34" charset="0"/>
              <a:buChar char="•"/>
            </a:pPr>
            <a:r>
              <a:rPr lang="en-US" dirty="0" smtClean="0"/>
              <a:t>Sterilization</a:t>
            </a:r>
          </a:p>
          <a:p>
            <a:pPr marL="285750" indent="-285750">
              <a:buFont typeface="Arial" panose="020B0604020202020204" pitchFamily="34" charset="0"/>
              <a:buChar char="•"/>
            </a:pPr>
            <a:r>
              <a:rPr lang="en-US" dirty="0" smtClean="0"/>
              <a:t>Sanitation </a:t>
            </a:r>
            <a:r>
              <a:rPr lang="en-US" dirty="0"/>
              <a:t>of the water </a:t>
            </a:r>
            <a:r>
              <a:rPr lang="en-US" dirty="0" smtClean="0"/>
              <a:t>supply</a:t>
            </a:r>
          </a:p>
          <a:p>
            <a:pPr marL="285750" indent="-285750">
              <a:buFont typeface="Arial" panose="020B0604020202020204" pitchFamily="34" charset="0"/>
              <a:buChar char="•"/>
            </a:pPr>
            <a:r>
              <a:rPr lang="en-US" dirty="0" smtClean="0"/>
              <a:t>Pasteurization </a:t>
            </a:r>
            <a:r>
              <a:rPr lang="en-US" dirty="0"/>
              <a:t>of milk </a:t>
            </a:r>
            <a:endParaRPr lang="en-US" dirty="0" smtClean="0"/>
          </a:p>
          <a:p>
            <a:pPr marL="285750" indent="-285750">
              <a:buFont typeface="Arial" panose="020B0604020202020204" pitchFamily="34" charset="0"/>
              <a:buChar char="•"/>
            </a:pPr>
            <a:r>
              <a:rPr lang="en-US" dirty="0" smtClean="0"/>
              <a:t>Personal hygiene</a:t>
            </a:r>
            <a:endParaRPr lang="en-US" dirty="0"/>
          </a:p>
        </p:txBody>
      </p:sp>
    </p:spTree>
    <p:extLst>
      <p:ext uri="{BB962C8B-B14F-4D97-AF65-F5344CB8AC3E}">
        <p14:creationId xmlns:p14="http://schemas.microsoft.com/office/powerpoint/2010/main" val="179318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YES</a:t>
            </a:r>
            <a:endParaRPr lang="en-US" dirty="0"/>
          </a:p>
        </p:txBody>
      </p:sp>
      <p:sp>
        <p:nvSpPr>
          <p:cNvPr id="5" name="Content Placeholder 4"/>
          <p:cNvSpPr>
            <a:spLocks noGrp="1"/>
          </p:cNvSpPr>
          <p:nvPr>
            <p:ph sz="half" idx="1"/>
          </p:nvPr>
        </p:nvSpPr>
        <p:spPr>
          <a:prstGeom prst="rect">
            <a:avLst/>
          </a:prstGeom>
        </p:spPr>
        <p:txBody>
          <a:bodyPr wrap="square">
            <a:spAutoFit/>
          </a:bodyPr>
          <a:lstStyle/>
          <a:p>
            <a:r>
              <a:rPr lang="en-US" dirty="0"/>
              <a:t>disastrous social </a:t>
            </a:r>
            <a:r>
              <a:rPr lang="en-US" dirty="0" smtClean="0"/>
              <a:t>effects</a:t>
            </a:r>
          </a:p>
          <a:p>
            <a:r>
              <a:rPr lang="en-US" dirty="0"/>
              <a:t>stiffer competition for </a:t>
            </a:r>
            <a:r>
              <a:rPr lang="en-US" dirty="0" smtClean="0"/>
              <a:t>resources</a:t>
            </a:r>
            <a:endParaRPr lang="en-US" dirty="0"/>
          </a:p>
          <a:p>
            <a:r>
              <a:rPr lang="en-US" dirty="0" smtClean="0"/>
              <a:t>a </a:t>
            </a:r>
            <a:r>
              <a:rPr lang="en-US" dirty="0"/>
              <a:t>wider gap between rich and poor</a:t>
            </a:r>
          </a:p>
        </p:txBody>
      </p:sp>
      <p:sp>
        <p:nvSpPr>
          <p:cNvPr id="6" name="Content Placeholder 5"/>
          <p:cNvSpPr>
            <a:spLocks noGrp="1"/>
          </p:cNvSpPr>
          <p:nvPr>
            <p:ph sz="half" idx="2"/>
          </p:nvPr>
        </p:nvSpPr>
        <p:spPr>
          <a:prstGeom prst="rect">
            <a:avLst/>
          </a:prstGeom>
        </p:spPr>
        <p:txBody>
          <a:bodyPr>
            <a:spAutoFit/>
          </a:bodyPr>
          <a:lstStyle/>
          <a:p>
            <a:r>
              <a:rPr lang="en-US" dirty="0"/>
              <a:t>the aging process is important because it gives death a kind of time release effect, which eases us into accepting it.</a:t>
            </a:r>
          </a:p>
        </p:txBody>
      </p:sp>
    </p:spTree>
    <p:extLst>
      <p:ext uri="{BB962C8B-B14F-4D97-AF65-F5344CB8AC3E}">
        <p14:creationId xmlns:p14="http://schemas.microsoft.com/office/powerpoint/2010/main" val="271370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argument from evolution</a:t>
            </a:r>
          </a:p>
        </p:txBody>
      </p:sp>
      <p:sp>
        <p:nvSpPr>
          <p:cNvPr id="3" name="Content Placeholder 2"/>
          <p:cNvSpPr>
            <a:spLocks noGrp="1"/>
          </p:cNvSpPr>
          <p:nvPr>
            <p:ph idx="1"/>
          </p:nvPr>
        </p:nvSpPr>
        <p:spPr>
          <a:xfrm>
            <a:off x="1295401" y="2556932"/>
            <a:ext cx="3898899" cy="3318936"/>
          </a:xfrm>
        </p:spPr>
        <p:txBody>
          <a:bodyPr/>
          <a:lstStyle/>
          <a:p>
            <a:pPr lvl="0">
              <a:buClr>
                <a:srgbClr val="83992A"/>
              </a:buClr>
            </a:pPr>
            <a:r>
              <a:rPr lang="en-US" dirty="0">
                <a:solidFill>
                  <a:prstClr val="black">
                    <a:lumMod val="85000"/>
                    <a:lumOff val="15000"/>
                  </a:prstClr>
                </a:solidFill>
              </a:rPr>
              <a:t>from genetic engineering to steroids to cloning and on and </a:t>
            </a:r>
            <a:r>
              <a:rPr lang="en-US" dirty="0" smtClean="0">
                <a:solidFill>
                  <a:prstClr val="black">
                    <a:lumMod val="85000"/>
                    <a:lumOff val="15000"/>
                  </a:prstClr>
                </a:solidFill>
              </a:rPr>
              <a:t>on</a:t>
            </a:r>
          </a:p>
          <a:p>
            <a:pPr lvl="0">
              <a:buClr>
                <a:srgbClr val="83992A"/>
              </a:buClr>
            </a:pPr>
            <a:r>
              <a:rPr lang="en-US" dirty="0"/>
              <a:t>aging can evolve differently in different species</a:t>
            </a:r>
            <a:endParaRPr lang="en-US" dirty="0">
              <a:solidFill>
                <a:prstClr val="black">
                  <a:lumMod val="85000"/>
                  <a:lumOff val="15000"/>
                </a:prstClr>
              </a:solidFill>
            </a:endParaRPr>
          </a:p>
          <a:p>
            <a:endParaRPr lang="en-US" dirty="0"/>
          </a:p>
        </p:txBody>
      </p:sp>
      <p:pic>
        <p:nvPicPr>
          <p:cNvPr id="4" name="Picture 3"/>
          <p:cNvPicPr>
            <a:picLocks noChangeAspect="1"/>
          </p:cNvPicPr>
          <p:nvPr/>
        </p:nvPicPr>
        <p:blipFill>
          <a:blip r:embed="rId2"/>
          <a:stretch>
            <a:fillRect/>
          </a:stretch>
        </p:blipFill>
        <p:spPr>
          <a:xfrm>
            <a:off x="5398342" y="2556932"/>
            <a:ext cx="4011516" cy="3420152"/>
          </a:xfrm>
          <a:prstGeom prst="rect">
            <a:avLst/>
          </a:prstGeom>
        </p:spPr>
      </p:pic>
    </p:spTree>
    <p:extLst>
      <p:ext uri="{BB962C8B-B14F-4D97-AF65-F5344CB8AC3E}">
        <p14:creationId xmlns:p14="http://schemas.microsoft.com/office/powerpoint/2010/main" val="234782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Lobster                              Human Being</a:t>
            </a:r>
            <a:endParaRPr lang="en-US" dirty="0"/>
          </a:p>
        </p:txBody>
      </p:sp>
      <p:sp>
        <p:nvSpPr>
          <p:cNvPr id="3" name="Content Placeholder 2"/>
          <p:cNvSpPr>
            <a:spLocks noGrp="1"/>
          </p:cNvSpPr>
          <p:nvPr>
            <p:ph sz="half" idx="1"/>
          </p:nvPr>
        </p:nvSpPr>
        <p:spPr>
          <a:xfrm>
            <a:off x="1298448" y="2560320"/>
            <a:ext cx="4718304" cy="3434080"/>
          </a:xfrm>
        </p:spPr>
        <p:txBody>
          <a:bodyPr>
            <a:normAutofit lnSpcReduction="10000"/>
          </a:bodyPr>
          <a:lstStyle/>
          <a:p>
            <a:r>
              <a:rPr lang="en-US" dirty="0"/>
              <a:t>American </a:t>
            </a:r>
            <a:r>
              <a:rPr lang="en-US" dirty="0" smtClean="0"/>
              <a:t>Lobster </a:t>
            </a:r>
            <a:r>
              <a:rPr lang="en-US" dirty="0"/>
              <a:t>lives about as long as a human </a:t>
            </a:r>
            <a:r>
              <a:rPr lang="en-US" dirty="0" smtClean="0"/>
              <a:t>being</a:t>
            </a:r>
          </a:p>
          <a:p>
            <a:r>
              <a:rPr lang="en-US" dirty="0" smtClean="0"/>
              <a:t>At </a:t>
            </a:r>
            <a:r>
              <a:rPr lang="en-US" dirty="0"/>
              <a:t>the end of its life, its body doesn't show much in the way of weakening or wasting like you see in a human </a:t>
            </a:r>
            <a:r>
              <a:rPr lang="en-US" dirty="0" smtClean="0"/>
              <a:t>body </a:t>
            </a:r>
            <a:r>
              <a:rPr lang="en-US" dirty="0"/>
              <a:t>of advanced </a:t>
            </a:r>
            <a:r>
              <a:rPr lang="en-US" dirty="0" smtClean="0"/>
              <a:t>age</a:t>
            </a:r>
          </a:p>
          <a:p>
            <a:r>
              <a:rPr lang="en-US" dirty="0"/>
              <a:t>Lobsters seem to have evolved an adaptation against the cellular lifespan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5400" y="2629786"/>
            <a:ext cx="2273300" cy="3240662"/>
          </a:xfrm>
        </p:spPr>
      </p:pic>
      <p:sp>
        <p:nvSpPr>
          <p:cNvPr id="5" name="Right Arrow 4"/>
          <p:cNvSpPr/>
          <p:nvPr/>
        </p:nvSpPr>
        <p:spPr>
          <a:xfrm>
            <a:off x="4641850" y="1391749"/>
            <a:ext cx="19939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18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a:t>
            </a:r>
            <a:endParaRPr lang="en-US" dirty="0"/>
          </a:p>
        </p:txBody>
      </p:sp>
      <p:sp>
        <p:nvSpPr>
          <p:cNvPr id="3" name="Content Placeholder 2"/>
          <p:cNvSpPr>
            <a:spLocks noGrp="1"/>
          </p:cNvSpPr>
          <p:nvPr>
            <p:ph idx="1"/>
          </p:nvPr>
        </p:nvSpPr>
        <p:spPr/>
        <p:txBody>
          <a:bodyPr/>
          <a:lstStyle/>
          <a:p>
            <a:r>
              <a:rPr lang="en-US" dirty="0" smtClean="0"/>
              <a:t>the </a:t>
            </a:r>
            <a:r>
              <a:rPr lang="en-US" dirty="0"/>
              <a:t>DNA in our cells basically unravel after they've divided a certain amount of times, but lobsters have this enzyme that helps them replenish their </a:t>
            </a:r>
            <a:r>
              <a:rPr lang="en-US" dirty="0" smtClean="0"/>
              <a:t>telomeres - the </a:t>
            </a:r>
            <a:r>
              <a:rPr lang="en-US" dirty="0"/>
              <a:t>caps that hold DNA </a:t>
            </a:r>
            <a:r>
              <a:rPr lang="en-US" dirty="0" smtClean="0"/>
              <a:t>together</a:t>
            </a:r>
            <a:endParaRPr lang="en-US" dirty="0"/>
          </a:p>
          <a:p>
            <a:r>
              <a:rPr lang="en-US" dirty="0" smtClean="0"/>
              <a:t>other </a:t>
            </a:r>
            <a:r>
              <a:rPr lang="en-US" dirty="0"/>
              <a:t>species give off an antioxidant chemical in their bodies that prevent these oxidizing free radicals in our bodies from breaking us down</a:t>
            </a:r>
          </a:p>
        </p:txBody>
      </p:sp>
    </p:spTree>
    <p:extLst>
      <p:ext uri="{BB962C8B-B14F-4D97-AF65-F5344CB8AC3E}">
        <p14:creationId xmlns:p14="http://schemas.microsoft.com/office/powerpoint/2010/main" val="272233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FOR </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the aging process makes an elderly person's death less painful for the survivors around her, because it gradually forces people to stop relying on her, and forces her to gradually remove herself from society</a:t>
            </a:r>
          </a:p>
        </p:txBody>
      </p:sp>
      <p:sp>
        <p:nvSpPr>
          <p:cNvPr id="4" name="Content Placeholder 3"/>
          <p:cNvSpPr>
            <a:spLocks noGrp="1"/>
          </p:cNvSpPr>
          <p:nvPr>
            <p:ph sz="half" idx="2"/>
          </p:nvPr>
        </p:nvSpPr>
        <p:spPr/>
        <p:txBody>
          <a:bodyPr>
            <a:normAutofit fontScale="77500" lnSpcReduction="20000"/>
          </a:bodyPr>
          <a:lstStyle/>
          <a:p>
            <a:r>
              <a:rPr lang="en-US" dirty="0"/>
              <a:t>it helps us to let go of somebody. And of course it's true that when people grow old, they become less useful to society, and more socially difficult, which places burdens on people. And in a lot of cases we respond to this by cutting them out of our lives, essentially. People get older, they move into a nursing home, and we see them less and less, and then when they finally die everyone's like, "well it was expected." Advanced age sort of helps us prepare emotionally for letting go of people, but it seems to me that it's not good for the person who gets old. </a:t>
            </a:r>
          </a:p>
        </p:txBody>
      </p:sp>
    </p:spTree>
    <p:extLst>
      <p:ext uri="{BB962C8B-B14F-4D97-AF65-F5344CB8AC3E}">
        <p14:creationId xmlns:p14="http://schemas.microsoft.com/office/powerpoint/2010/main" val="125686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FOR</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937371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TotalTime>
  <Words>408</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Extending the     Human Lifespan</vt:lpstr>
      <vt:lpstr>PowerPoint Presentation</vt:lpstr>
      <vt:lpstr>Average American now lives 30 years longer</vt:lpstr>
      <vt:lpstr>NO                                YES</vt:lpstr>
      <vt:lpstr>The argument from evolution</vt:lpstr>
      <vt:lpstr>Lobster                              Human Being</vt:lpstr>
      <vt:lpstr>How?</vt:lpstr>
      <vt:lpstr>Arguments FOR </vt:lpstr>
      <vt:lpstr>Arguments FOR</vt:lpstr>
      <vt:lpstr>Arguments AGAINST</vt:lpstr>
      <vt:lpstr>Arguments AGAINST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the     Human Lifespan</dc:title>
  <dc:creator>70-151-134 User</dc:creator>
  <cp:lastModifiedBy>70-151-134 User</cp:lastModifiedBy>
  <cp:revision>8</cp:revision>
  <dcterms:created xsi:type="dcterms:W3CDTF">2016-05-11T18:03:19Z</dcterms:created>
  <dcterms:modified xsi:type="dcterms:W3CDTF">2016-05-11T19:17:43Z</dcterms:modified>
</cp:coreProperties>
</file>